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Barlow" charset="1" panose="00000500000000000000"/>
      <p:regular r:id="rId14"/>
    </p:embeddedFont>
    <p:embeddedFont>
      <p:font typeface="Barlow Bold" charset="1" panose="00000800000000000000"/>
      <p:regular r:id="rId15"/>
    </p:embeddedFont>
    <p:embeddedFont>
      <p:font typeface="Barlow Italics" charset="1" panose="00000500000000000000"/>
      <p:regular r:id="rId16"/>
    </p:embeddedFont>
    <p:embeddedFont>
      <p:font typeface="Barlow Bold Italics" charset="1" panose="00000800000000000000"/>
      <p:regular r:id="rId17"/>
    </p:embeddedFont>
    <p:embeddedFont>
      <p:font typeface="Barlow Thin" charset="1" panose="00000300000000000000"/>
      <p:regular r:id="rId18"/>
    </p:embeddedFont>
    <p:embeddedFont>
      <p:font typeface="Barlow Thin Italics" charset="1" panose="00000300000000000000"/>
      <p:regular r:id="rId19"/>
    </p:embeddedFont>
    <p:embeddedFont>
      <p:font typeface="Barlow Extra-Light" charset="1" panose="00000300000000000000"/>
      <p:regular r:id="rId20"/>
    </p:embeddedFont>
    <p:embeddedFont>
      <p:font typeface="Barlow Extra-Light Italics" charset="1" panose="00000300000000000000"/>
      <p:regular r:id="rId21"/>
    </p:embeddedFont>
    <p:embeddedFont>
      <p:font typeface="Barlow Light" charset="1" panose="00000400000000000000"/>
      <p:regular r:id="rId22"/>
    </p:embeddedFont>
    <p:embeddedFont>
      <p:font typeface="Barlow Light Italics" charset="1" panose="00000400000000000000"/>
      <p:regular r:id="rId23"/>
    </p:embeddedFont>
    <p:embeddedFont>
      <p:font typeface="Barlow Medium" charset="1" panose="00000600000000000000"/>
      <p:regular r:id="rId24"/>
    </p:embeddedFont>
    <p:embeddedFont>
      <p:font typeface="Barlow Medium Italics" charset="1" panose="00000600000000000000"/>
      <p:regular r:id="rId25"/>
    </p:embeddedFont>
    <p:embeddedFont>
      <p:font typeface="Barlow Semi-Bold" charset="1" panose="00000700000000000000"/>
      <p:regular r:id="rId26"/>
    </p:embeddedFont>
    <p:embeddedFont>
      <p:font typeface="Barlow Semi-Bold Italics" charset="1" panose="00000700000000000000"/>
      <p:regular r:id="rId27"/>
    </p:embeddedFont>
    <p:embeddedFont>
      <p:font typeface="Barlow Ultra-Bold" charset="1" panose="00000900000000000000"/>
      <p:regular r:id="rId28"/>
    </p:embeddedFont>
    <p:embeddedFont>
      <p:font typeface="Barlow Ultra-Bold Italics" charset="1" panose="00000900000000000000"/>
      <p:regular r:id="rId29"/>
    </p:embeddedFont>
    <p:embeddedFont>
      <p:font typeface="Barlow Heavy" charset="1" panose="00000A00000000000000"/>
      <p:regular r:id="rId30"/>
    </p:embeddedFont>
    <p:embeddedFont>
      <p:font typeface="Barlow Heavy Italics" charset="1" panose="00000A00000000000000"/>
      <p:regular r:id="rId31"/>
    </p:embeddedFont>
    <p:embeddedFont>
      <p:font typeface="Assistant" charset="1" panose="00000500000000000000"/>
      <p:regular r:id="rId32"/>
    </p:embeddedFont>
    <p:embeddedFont>
      <p:font typeface="Assistant Bold" charset="1" panose="00000800000000000000"/>
      <p:regular r:id="rId33"/>
    </p:embeddedFont>
    <p:embeddedFont>
      <p:font typeface="Assistant Extra-Light" charset="1" panose="00000300000000000000"/>
      <p:regular r:id="rId34"/>
    </p:embeddedFont>
    <p:embeddedFont>
      <p:font typeface="Assistant Light" charset="1" panose="00000400000000000000"/>
      <p:regular r:id="rId35"/>
    </p:embeddedFont>
    <p:embeddedFont>
      <p:font typeface="Assistant Semi-Bold" charset="1" panose="00000700000000000000"/>
      <p:regular r:id="rId36"/>
    </p:embeddedFont>
    <p:embeddedFont>
      <p:font typeface="Assistant Ultra-Bold" charset="1" panose="000009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maghreb.simplonline.co/briefs/94a19b73-8432-4752-a00f-20cbf0d155f2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.png" Type="http://schemas.openxmlformats.org/officeDocument/2006/relationships/image"/><Relationship Id="rId18" Target="../media/image4.svg" Type="http://schemas.openxmlformats.org/officeDocument/2006/relationships/image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3.jpeg" Type="http://schemas.openxmlformats.org/officeDocument/2006/relationships/image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13923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579924"/>
            <a:ext cx="2816713" cy="473857"/>
            <a:chOff x="0" y="0"/>
            <a:chExt cx="3755617" cy="63181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31810" cy="63181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3123808" y="0"/>
              <a:ext cx="631810" cy="631810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0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315905" y="0"/>
              <a:ext cx="3123808" cy="631810"/>
              <a:chOff x="0" y="0"/>
              <a:chExt cx="617048" cy="12480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17048" cy="124802"/>
              </a:xfrm>
              <a:custGeom>
                <a:avLst/>
                <a:gdLst/>
                <a:ahLst/>
                <a:cxnLst/>
                <a:rect r="r" b="b" t="t" l="l"/>
                <a:pathLst>
                  <a:path h="124802" w="617048">
                    <a:moveTo>
                      <a:pt x="0" y="0"/>
                    </a:moveTo>
                    <a:lnTo>
                      <a:pt x="617048" y="0"/>
                    </a:lnTo>
                    <a:lnTo>
                      <a:pt x="617048" y="124802"/>
                    </a:lnTo>
                    <a:lnTo>
                      <a:pt x="0" y="124802"/>
                    </a:lnTo>
                    <a:close/>
                  </a:path>
                </a:pathLst>
              </a:custGeom>
              <a:solidFill>
                <a:srgbClr val="24225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9525"/>
                <a:ext cx="617048" cy="1343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00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99358" y="107413"/>
              <a:ext cx="3140355" cy="407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en-US" sz="2000">
                  <a:solidFill>
                    <a:srgbClr val="FEFEFE"/>
                  </a:solidFill>
                  <a:latin typeface="Kollektif Bold"/>
                </a:rPr>
                <a:t>ENAA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true" rot="733574">
            <a:off x="5982356" y="-5285415"/>
            <a:ext cx="14453316" cy="10931963"/>
          </a:xfrm>
          <a:custGeom>
            <a:avLst/>
            <a:gdLst/>
            <a:ahLst/>
            <a:cxnLst/>
            <a:rect r="r" b="b" t="t" l="l"/>
            <a:pathLst>
              <a:path h="10931963" w="14453316">
                <a:moveTo>
                  <a:pt x="0" y="10931963"/>
                </a:moveTo>
                <a:lnTo>
                  <a:pt x="14453316" y="10931963"/>
                </a:lnTo>
                <a:lnTo>
                  <a:pt x="14453316" y="0"/>
                </a:lnTo>
                <a:lnTo>
                  <a:pt x="0" y="0"/>
                </a:lnTo>
                <a:lnTo>
                  <a:pt x="0" y="109319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4233034">
            <a:off x="7201997" y="436120"/>
            <a:ext cx="19555318" cy="15893140"/>
          </a:xfrm>
          <a:custGeom>
            <a:avLst/>
            <a:gdLst/>
            <a:ahLst/>
            <a:cxnLst/>
            <a:rect r="r" b="b" t="t" l="l"/>
            <a:pathLst>
              <a:path h="15893140" w="19555318">
                <a:moveTo>
                  <a:pt x="19555317" y="0"/>
                </a:moveTo>
                <a:lnTo>
                  <a:pt x="0" y="0"/>
                </a:lnTo>
                <a:lnTo>
                  <a:pt x="0" y="15893140"/>
                </a:lnTo>
                <a:lnTo>
                  <a:pt x="19555317" y="15893140"/>
                </a:lnTo>
                <a:lnTo>
                  <a:pt x="195553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7243481"/>
            <a:ext cx="8110538" cy="389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9"/>
              </a:lnSpc>
            </a:pPr>
            <a:r>
              <a:rPr lang="en-US" sz="2599">
                <a:solidFill>
                  <a:srgbClr val="24225C"/>
                </a:solidFill>
                <a:latin typeface="Kollektif"/>
              </a:rPr>
              <a:t>Presented by Charafi Oussama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3450" y="3566832"/>
            <a:ext cx="11251117" cy="121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9999">
                <a:solidFill>
                  <a:srgbClr val="24225C"/>
                </a:solidFill>
                <a:latin typeface="Assistant Bold"/>
                <a:hlinkClick r:id="rId8" tooltip="https://maghreb.simplonline.co/briefs/94a19b73-8432-4752-a00f-20cbf0d155f2"/>
              </a:rPr>
              <a:t>Technical Test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75439" y="5081306"/>
            <a:ext cx="12404799" cy="1219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9999">
                <a:solidFill>
                  <a:srgbClr val="24225C"/>
                </a:solidFill>
                <a:latin typeface="Assistant Bold"/>
              </a:rPr>
              <a:t>WEB PAGE WITH UI UX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3823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8762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268617">
            <a:off x="8982718" y="-5650467"/>
            <a:ext cx="12657383" cy="10287000"/>
          </a:xfrm>
          <a:custGeom>
            <a:avLst/>
            <a:gdLst/>
            <a:ahLst/>
            <a:cxnLst/>
            <a:rect r="r" b="b" t="t" l="l"/>
            <a:pathLst>
              <a:path h="10287000" w="12657383">
                <a:moveTo>
                  <a:pt x="0" y="0"/>
                </a:moveTo>
                <a:lnTo>
                  <a:pt x="12657383" y="0"/>
                </a:lnTo>
                <a:lnTo>
                  <a:pt x="126573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414681">
            <a:off x="-5458584" y="3995569"/>
            <a:ext cx="12657383" cy="10287000"/>
          </a:xfrm>
          <a:custGeom>
            <a:avLst/>
            <a:gdLst/>
            <a:ahLst/>
            <a:cxnLst/>
            <a:rect r="r" b="b" t="t" l="l"/>
            <a:pathLst>
              <a:path h="10287000" w="12657383">
                <a:moveTo>
                  <a:pt x="0" y="0"/>
                </a:moveTo>
                <a:lnTo>
                  <a:pt x="12657382" y="0"/>
                </a:lnTo>
                <a:lnTo>
                  <a:pt x="1265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617048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>
            <a:off x="6986843" y="2858684"/>
            <a:ext cx="1063114" cy="0"/>
          </a:xfrm>
          <a:prstGeom prst="line">
            <a:avLst/>
          </a:prstGeom>
          <a:ln cap="flat" w="38100">
            <a:solidFill>
              <a:srgbClr val="1D28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778738" y="3077471"/>
            <a:ext cx="3999088" cy="1664621"/>
          </a:xfrm>
          <a:custGeom>
            <a:avLst/>
            <a:gdLst/>
            <a:ahLst/>
            <a:cxnLst/>
            <a:rect r="r" b="b" t="t" l="l"/>
            <a:pathLst>
              <a:path h="1664621" w="3999088">
                <a:moveTo>
                  <a:pt x="0" y="0"/>
                </a:moveTo>
                <a:lnTo>
                  <a:pt x="3999088" y="0"/>
                </a:lnTo>
                <a:lnTo>
                  <a:pt x="3999088" y="1664620"/>
                </a:lnTo>
                <a:lnTo>
                  <a:pt x="0" y="16646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9635130" y="2953934"/>
            <a:ext cx="5459258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3600">
                <a:solidFill>
                  <a:srgbClr val="24225C"/>
                </a:solidFill>
                <a:latin typeface="Barlow Light"/>
              </a:rPr>
              <a:t>Cadrage du projet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35130" y="3741188"/>
            <a:ext cx="623555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3600">
                <a:solidFill>
                  <a:srgbClr val="24225C"/>
                </a:solidFill>
                <a:latin typeface="Barlow Light"/>
              </a:rPr>
              <a:t>Processus de travail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35130" y="5298349"/>
            <a:ext cx="623555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3600">
                <a:solidFill>
                  <a:srgbClr val="24225C"/>
                </a:solidFill>
                <a:latin typeface="Barlow Light"/>
              </a:rPr>
              <a:t>Conclusion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911834" y="4523014"/>
            <a:ext cx="723296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3600">
                <a:solidFill>
                  <a:srgbClr val="24225C"/>
                </a:solidFill>
                <a:latin typeface="Assistant Bold"/>
              </a:rPr>
              <a:t>03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911834" y="2946953"/>
            <a:ext cx="723296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3600">
                <a:solidFill>
                  <a:srgbClr val="24225C"/>
                </a:solidFill>
                <a:latin typeface="Assistant Bold"/>
              </a:rPr>
              <a:t>01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911834" y="5311044"/>
            <a:ext cx="723296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3600">
                <a:solidFill>
                  <a:srgbClr val="24225C"/>
                </a:solidFill>
                <a:latin typeface="Assistant Bold"/>
              </a:rPr>
              <a:t>04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911834" y="3734983"/>
            <a:ext cx="723296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3600">
                <a:solidFill>
                  <a:srgbClr val="24225C"/>
                </a:solidFill>
                <a:latin typeface="Assistant Bold"/>
              </a:rPr>
              <a:t>02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53218" y="9622229"/>
            <a:ext cx="2355266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EFEFE"/>
                </a:solidFill>
                <a:latin typeface="Kollektif Bold"/>
              </a:rPr>
              <a:t>ENAA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938863" y="9622229"/>
            <a:ext cx="1088270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01/05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30367" y="4516659"/>
            <a:ext cx="623555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3600">
                <a:solidFill>
                  <a:srgbClr val="24225C"/>
                </a:solidFill>
                <a:latin typeface="Barlow Light"/>
              </a:rPr>
              <a:t>UI UX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-113823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470439" y="7855420"/>
            <a:ext cx="5190982" cy="2919927"/>
          </a:xfrm>
          <a:custGeom>
            <a:avLst/>
            <a:gdLst/>
            <a:ahLst/>
            <a:cxnLst/>
            <a:rect r="r" b="b" t="t" l="l"/>
            <a:pathLst>
              <a:path h="2919927" w="5190982">
                <a:moveTo>
                  <a:pt x="5190981" y="0"/>
                </a:moveTo>
                <a:lnTo>
                  <a:pt x="0" y="0"/>
                </a:lnTo>
                <a:lnTo>
                  <a:pt x="0" y="2919928"/>
                </a:lnTo>
                <a:lnTo>
                  <a:pt x="5190981" y="2919928"/>
                </a:lnTo>
                <a:lnTo>
                  <a:pt x="519098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385976" y="9133369"/>
            <a:ext cx="2400480" cy="1350270"/>
          </a:xfrm>
          <a:custGeom>
            <a:avLst/>
            <a:gdLst/>
            <a:ahLst/>
            <a:cxnLst/>
            <a:rect r="r" b="b" t="t" l="l"/>
            <a:pathLst>
              <a:path h="1350270" w="2400480">
                <a:moveTo>
                  <a:pt x="2400480" y="0"/>
                </a:moveTo>
                <a:lnTo>
                  <a:pt x="0" y="0"/>
                </a:lnTo>
                <a:lnTo>
                  <a:pt x="0" y="1350270"/>
                </a:lnTo>
                <a:lnTo>
                  <a:pt x="2400480" y="1350270"/>
                </a:lnTo>
                <a:lnTo>
                  <a:pt x="240048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270412" y="8708454"/>
            <a:ext cx="3282843" cy="1846599"/>
          </a:xfrm>
          <a:custGeom>
            <a:avLst/>
            <a:gdLst/>
            <a:ahLst/>
            <a:cxnLst/>
            <a:rect r="r" b="b" t="t" l="l"/>
            <a:pathLst>
              <a:path h="1846599" w="3282843">
                <a:moveTo>
                  <a:pt x="3282843" y="0"/>
                </a:moveTo>
                <a:lnTo>
                  <a:pt x="0" y="0"/>
                </a:lnTo>
                <a:lnTo>
                  <a:pt x="0" y="1846599"/>
                </a:lnTo>
                <a:lnTo>
                  <a:pt x="3282843" y="1846599"/>
                </a:lnTo>
                <a:lnTo>
                  <a:pt x="328284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194120" y="9341462"/>
            <a:ext cx="2405141" cy="1352892"/>
          </a:xfrm>
          <a:custGeom>
            <a:avLst/>
            <a:gdLst/>
            <a:ahLst/>
            <a:cxnLst/>
            <a:rect r="r" b="b" t="t" l="l"/>
            <a:pathLst>
              <a:path h="1352892" w="2405141">
                <a:moveTo>
                  <a:pt x="2405140" y="0"/>
                </a:moveTo>
                <a:lnTo>
                  <a:pt x="0" y="0"/>
                </a:lnTo>
                <a:lnTo>
                  <a:pt x="0" y="1352891"/>
                </a:lnTo>
                <a:lnTo>
                  <a:pt x="2405140" y="1352891"/>
                </a:lnTo>
                <a:lnTo>
                  <a:pt x="240514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420155" y="9789549"/>
            <a:ext cx="2405141" cy="1352892"/>
          </a:xfrm>
          <a:custGeom>
            <a:avLst/>
            <a:gdLst/>
            <a:ahLst/>
            <a:cxnLst/>
            <a:rect r="r" b="b" t="t" l="l"/>
            <a:pathLst>
              <a:path h="1352892" w="2405141">
                <a:moveTo>
                  <a:pt x="2405141" y="0"/>
                </a:moveTo>
                <a:lnTo>
                  <a:pt x="0" y="0"/>
                </a:lnTo>
                <a:lnTo>
                  <a:pt x="0" y="1352892"/>
                </a:lnTo>
                <a:lnTo>
                  <a:pt x="2405141" y="1352892"/>
                </a:lnTo>
                <a:lnTo>
                  <a:pt x="240514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5976" y="767863"/>
            <a:ext cx="4794545" cy="8523636"/>
          </a:xfrm>
          <a:custGeom>
            <a:avLst/>
            <a:gdLst/>
            <a:ahLst/>
            <a:cxnLst/>
            <a:rect r="r" b="b" t="t" l="l"/>
            <a:pathLst>
              <a:path h="8523636" w="4794545">
                <a:moveTo>
                  <a:pt x="0" y="0"/>
                </a:moveTo>
                <a:lnTo>
                  <a:pt x="4794545" y="0"/>
                </a:lnTo>
                <a:lnTo>
                  <a:pt x="4794545" y="8523636"/>
                </a:lnTo>
                <a:lnTo>
                  <a:pt x="0" y="8523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617048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60000">
            <a:off x="12437428" y="590579"/>
            <a:ext cx="2520780" cy="3092982"/>
          </a:xfrm>
          <a:custGeom>
            <a:avLst/>
            <a:gdLst/>
            <a:ahLst/>
            <a:cxnLst/>
            <a:rect r="r" b="b" t="t" l="l"/>
            <a:pathLst>
              <a:path h="3092982" w="2520780">
                <a:moveTo>
                  <a:pt x="0" y="0"/>
                </a:moveTo>
                <a:lnTo>
                  <a:pt x="2520780" y="0"/>
                </a:lnTo>
                <a:lnTo>
                  <a:pt x="2520780" y="3092981"/>
                </a:lnTo>
                <a:lnTo>
                  <a:pt x="0" y="30929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058591" y="3963991"/>
            <a:ext cx="720070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6999">
                <a:solidFill>
                  <a:srgbClr val="24225C"/>
                </a:solidFill>
                <a:latin typeface="Assistant Bold"/>
              </a:rPr>
              <a:t>Cadrage du projet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15741" y="5354641"/>
            <a:ext cx="7148322" cy="271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95"/>
              </a:lnSpc>
            </a:pPr>
            <a:r>
              <a:rPr lang="en-US" sz="2380">
                <a:solidFill>
                  <a:srgbClr val="24225C"/>
                </a:solidFill>
                <a:latin typeface="Barlow"/>
              </a:rPr>
              <a:t>Ce projet constitue un test d'aptitude en intégration web, visant à évaluer les compétences d'un candidat dans la reproduction précise d'une maquette provenant de Figma en utilisant exclusivement HTML et CSS. L'objectif est d'analyser la fidélité à la maquette, la conformité aux spécifications et la qualité de la structure et du style du code produit.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53218" y="9622229"/>
            <a:ext cx="2355266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EFEFE"/>
                </a:solidFill>
                <a:latin typeface="Kollektif Bold"/>
              </a:rPr>
              <a:t>ENAA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938863" y="9622229"/>
            <a:ext cx="108827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02/05</a:t>
            </a:r>
          </a:p>
          <a:p>
            <a:pPr algn="ctr">
              <a:lnSpc>
                <a:spcPts val="20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1088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9238" y="-9525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041" y="3215498"/>
            <a:ext cx="11899910" cy="6563905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617048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837769" y="3396030"/>
            <a:ext cx="5995027" cy="7115759"/>
          </a:xfrm>
          <a:custGeom>
            <a:avLst/>
            <a:gdLst/>
            <a:ahLst/>
            <a:cxnLst/>
            <a:rect r="r" b="b" t="t" l="l"/>
            <a:pathLst>
              <a:path h="7115759" w="5995027">
                <a:moveTo>
                  <a:pt x="0" y="0"/>
                </a:moveTo>
                <a:lnTo>
                  <a:pt x="5995027" y="0"/>
                </a:lnTo>
                <a:lnTo>
                  <a:pt x="5995027" y="7115759"/>
                </a:lnTo>
                <a:lnTo>
                  <a:pt x="0" y="71157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88331" y="6592701"/>
            <a:ext cx="963990" cy="1075582"/>
          </a:xfrm>
          <a:custGeom>
            <a:avLst/>
            <a:gdLst/>
            <a:ahLst/>
            <a:cxnLst/>
            <a:rect r="r" b="b" t="t" l="l"/>
            <a:pathLst>
              <a:path h="1075582" w="963990">
                <a:moveTo>
                  <a:pt x="0" y="0"/>
                </a:moveTo>
                <a:lnTo>
                  <a:pt x="963991" y="0"/>
                </a:lnTo>
                <a:lnTo>
                  <a:pt x="963991" y="1075582"/>
                </a:lnTo>
                <a:lnTo>
                  <a:pt x="0" y="10755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464711" y="5592212"/>
            <a:ext cx="837603" cy="1107574"/>
          </a:xfrm>
          <a:custGeom>
            <a:avLst/>
            <a:gdLst/>
            <a:ahLst/>
            <a:cxnLst/>
            <a:rect r="r" b="b" t="t" l="l"/>
            <a:pathLst>
              <a:path h="1107574" w="837603">
                <a:moveTo>
                  <a:pt x="0" y="0"/>
                </a:moveTo>
                <a:lnTo>
                  <a:pt x="837603" y="0"/>
                </a:lnTo>
                <a:lnTo>
                  <a:pt x="837603" y="1107575"/>
                </a:lnTo>
                <a:lnTo>
                  <a:pt x="0" y="11075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5038749" y="4874407"/>
            <a:ext cx="866116" cy="994108"/>
          </a:xfrm>
          <a:custGeom>
            <a:avLst/>
            <a:gdLst/>
            <a:ahLst/>
            <a:cxnLst/>
            <a:rect r="r" b="b" t="t" l="l"/>
            <a:pathLst>
              <a:path h="994108" w="866116">
                <a:moveTo>
                  <a:pt x="0" y="0"/>
                </a:moveTo>
                <a:lnTo>
                  <a:pt x="866116" y="0"/>
                </a:lnTo>
                <a:lnTo>
                  <a:pt x="866116" y="994108"/>
                </a:lnTo>
                <a:lnTo>
                  <a:pt x="0" y="9941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131010" y="4057928"/>
            <a:ext cx="845538" cy="910404"/>
          </a:xfrm>
          <a:custGeom>
            <a:avLst/>
            <a:gdLst/>
            <a:ahLst/>
            <a:cxnLst/>
            <a:rect r="r" b="b" t="t" l="l"/>
            <a:pathLst>
              <a:path h="910404" w="845538">
                <a:moveTo>
                  <a:pt x="0" y="0"/>
                </a:moveTo>
                <a:lnTo>
                  <a:pt x="845538" y="0"/>
                </a:lnTo>
                <a:lnTo>
                  <a:pt x="845538" y="910405"/>
                </a:lnTo>
                <a:lnTo>
                  <a:pt x="0" y="910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455737" y="3182452"/>
            <a:ext cx="931358" cy="875476"/>
          </a:xfrm>
          <a:custGeom>
            <a:avLst/>
            <a:gdLst/>
            <a:ahLst/>
            <a:cxnLst/>
            <a:rect r="r" b="b" t="t" l="l"/>
            <a:pathLst>
              <a:path h="875476" w="931358">
                <a:moveTo>
                  <a:pt x="0" y="0"/>
                </a:moveTo>
                <a:lnTo>
                  <a:pt x="931358" y="0"/>
                </a:lnTo>
                <a:lnTo>
                  <a:pt x="931358" y="875476"/>
                </a:lnTo>
                <a:lnTo>
                  <a:pt x="0" y="875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5000649" y="1296502"/>
            <a:ext cx="945176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6999">
                <a:solidFill>
                  <a:srgbClr val="24225C"/>
                </a:solidFill>
                <a:latin typeface="Assistant Bold"/>
              </a:rPr>
              <a:t>Processus de travail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53218" y="9622229"/>
            <a:ext cx="2355266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EFEFE"/>
                </a:solidFill>
                <a:latin typeface="Kollektif Bold"/>
              </a:rPr>
              <a:t>ENAA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938863" y="9622229"/>
            <a:ext cx="1088270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03/05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88976" y="8205493"/>
            <a:ext cx="1962701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600">
                <a:solidFill>
                  <a:srgbClr val="DADDF1"/>
                </a:solidFill>
                <a:latin typeface="Assistant Bold"/>
              </a:rPr>
              <a:t>jour 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970727" y="7874975"/>
            <a:ext cx="1988232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600">
                <a:solidFill>
                  <a:srgbClr val="DADDF1"/>
                </a:solidFill>
                <a:latin typeface="Assistant Bold"/>
              </a:rPr>
              <a:t>jour 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979355" y="6822463"/>
            <a:ext cx="1994385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600">
                <a:solidFill>
                  <a:srgbClr val="DADDF1"/>
                </a:solidFill>
                <a:latin typeface="Assistant Bold"/>
              </a:rPr>
              <a:t>jour1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973740" y="5996457"/>
            <a:ext cx="1971552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600">
                <a:solidFill>
                  <a:srgbClr val="DADDF1"/>
                </a:solidFill>
                <a:latin typeface="Assistant Bold"/>
              </a:rPr>
              <a:t>Jour 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038749" y="7452065"/>
            <a:ext cx="1988232" cy="31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2600">
                <a:solidFill>
                  <a:srgbClr val="DADDF1"/>
                </a:solidFill>
                <a:latin typeface="Assistant Bold"/>
              </a:rPr>
              <a:t>jour 1 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6032864" y="4933723"/>
            <a:ext cx="931358" cy="875476"/>
          </a:xfrm>
          <a:custGeom>
            <a:avLst/>
            <a:gdLst/>
            <a:ahLst/>
            <a:cxnLst/>
            <a:rect r="r" b="b" t="t" l="l"/>
            <a:pathLst>
              <a:path h="875476" w="931358">
                <a:moveTo>
                  <a:pt x="0" y="0"/>
                </a:moveTo>
                <a:lnTo>
                  <a:pt x="931358" y="0"/>
                </a:lnTo>
                <a:lnTo>
                  <a:pt x="931358" y="875476"/>
                </a:lnTo>
                <a:lnTo>
                  <a:pt x="0" y="87547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8024173" y="4048403"/>
            <a:ext cx="931358" cy="875476"/>
          </a:xfrm>
          <a:custGeom>
            <a:avLst/>
            <a:gdLst/>
            <a:ahLst/>
            <a:cxnLst/>
            <a:rect r="r" b="b" t="t" l="l"/>
            <a:pathLst>
              <a:path h="875476" w="931358">
                <a:moveTo>
                  <a:pt x="0" y="0"/>
                </a:moveTo>
                <a:lnTo>
                  <a:pt x="931358" y="0"/>
                </a:lnTo>
                <a:lnTo>
                  <a:pt x="931358" y="875477"/>
                </a:lnTo>
                <a:lnTo>
                  <a:pt x="0" y="8754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true" rot="-3931593">
            <a:off x="-4873403" y="-3323231"/>
            <a:ext cx="12234193" cy="9253499"/>
          </a:xfrm>
          <a:custGeom>
            <a:avLst/>
            <a:gdLst/>
            <a:ahLst/>
            <a:cxnLst/>
            <a:rect r="r" b="b" t="t" l="l"/>
            <a:pathLst>
              <a:path h="9253499" w="12234193">
                <a:moveTo>
                  <a:pt x="0" y="9253498"/>
                </a:moveTo>
                <a:lnTo>
                  <a:pt x="12234193" y="9253498"/>
                </a:lnTo>
                <a:lnTo>
                  <a:pt x="12234193" y="0"/>
                </a:lnTo>
                <a:lnTo>
                  <a:pt x="0" y="0"/>
                </a:lnTo>
                <a:lnTo>
                  <a:pt x="0" y="9253498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3931593">
            <a:off x="-4042864" y="-976172"/>
            <a:ext cx="12234193" cy="9253499"/>
          </a:xfrm>
          <a:custGeom>
            <a:avLst/>
            <a:gdLst/>
            <a:ahLst/>
            <a:cxnLst/>
            <a:rect r="r" b="b" t="t" l="l"/>
            <a:pathLst>
              <a:path h="9253499" w="12234193">
                <a:moveTo>
                  <a:pt x="0" y="9253499"/>
                </a:moveTo>
                <a:lnTo>
                  <a:pt x="12234193" y="9253499"/>
                </a:lnTo>
                <a:lnTo>
                  <a:pt x="12234193" y="0"/>
                </a:lnTo>
                <a:lnTo>
                  <a:pt x="0" y="0"/>
                </a:lnTo>
                <a:lnTo>
                  <a:pt x="0" y="925349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764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01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18092" y="1047750"/>
            <a:ext cx="954597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>
                <a:solidFill>
                  <a:srgbClr val="24225C"/>
                </a:solidFill>
                <a:latin typeface="Assistant Bold"/>
              </a:rPr>
              <a:t>UX UI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617048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253218" y="9622229"/>
            <a:ext cx="2355266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EFEFE"/>
                </a:solidFill>
                <a:latin typeface="Kollektif Bold"/>
              </a:rPr>
              <a:t>ENAA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010525" y="2153961"/>
            <a:ext cx="7608740" cy="6693939"/>
          </a:xfrm>
          <a:custGeom>
            <a:avLst/>
            <a:gdLst/>
            <a:ahLst/>
            <a:cxnLst/>
            <a:rect r="r" b="b" t="t" l="l"/>
            <a:pathLst>
              <a:path h="6693939" w="7608740">
                <a:moveTo>
                  <a:pt x="0" y="0"/>
                </a:moveTo>
                <a:lnTo>
                  <a:pt x="7608740" y="0"/>
                </a:lnTo>
                <a:lnTo>
                  <a:pt x="7608740" y="6693940"/>
                </a:lnTo>
                <a:lnTo>
                  <a:pt x="0" y="6693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415" t="-4281" r="-18543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5938863" y="9622229"/>
            <a:ext cx="1088270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04/05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9134475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540000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10287000" y="0"/>
                </a:moveTo>
                <a:lnTo>
                  <a:pt x="0" y="0"/>
                </a:lnTo>
                <a:lnTo>
                  <a:pt x="0" y="10287000"/>
                </a:lnTo>
                <a:lnTo>
                  <a:pt x="10287000" y="1028700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7292710">
            <a:off x="9504594" y="3800129"/>
            <a:ext cx="12394681" cy="9374886"/>
          </a:xfrm>
          <a:custGeom>
            <a:avLst/>
            <a:gdLst/>
            <a:ahLst/>
            <a:cxnLst/>
            <a:rect r="r" b="b" t="t" l="l"/>
            <a:pathLst>
              <a:path h="9374886" w="12394681">
                <a:moveTo>
                  <a:pt x="0" y="9374886"/>
                </a:moveTo>
                <a:lnTo>
                  <a:pt x="12394681" y="9374886"/>
                </a:lnTo>
                <a:lnTo>
                  <a:pt x="12394681" y="0"/>
                </a:lnTo>
                <a:lnTo>
                  <a:pt x="0" y="0"/>
                </a:lnTo>
                <a:lnTo>
                  <a:pt x="0" y="937488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376166" y="915366"/>
            <a:ext cx="7887896" cy="8104403"/>
            <a:chOff x="0" y="0"/>
            <a:chExt cx="1826726" cy="187686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26726" cy="1876866"/>
            </a:xfrm>
            <a:custGeom>
              <a:avLst/>
              <a:gdLst/>
              <a:ahLst/>
              <a:cxnLst/>
              <a:rect r="r" b="b" t="t" l="l"/>
              <a:pathLst>
                <a:path h="1876866" w="1826726">
                  <a:moveTo>
                    <a:pt x="1702266" y="1876866"/>
                  </a:moveTo>
                  <a:lnTo>
                    <a:pt x="124460" y="1876866"/>
                  </a:lnTo>
                  <a:cubicBezTo>
                    <a:pt x="55880" y="1876866"/>
                    <a:pt x="0" y="1820986"/>
                    <a:pt x="0" y="175240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2266" y="0"/>
                  </a:lnTo>
                  <a:cubicBezTo>
                    <a:pt x="1770846" y="0"/>
                    <a:pt x="1826726" y="55880"/>
                    <a:pt x="1826726" y="124460"/>
                  </a:cubicBezTo>
                  <a:lnTo>
                    <a:pt x="1826726" y="1752406"/>
                  </a:lnTo>
                  <a:cubicBezTo>
                    <a:pt x="1826726" y="1820986"/>
                    <a:pt x="1770846" y="1876866"/>
                    <a:pt x="1702266" y="1876866"/>
                  </a:cubicBezTo>
                  <a:close/>
                </a:path>
              </a:pathLst>
            </a:custGeom>
            <a:solidFill>
              <a:srgbClr val="FFFFFF">
                <a:alpha val="54902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915366"/>
            <a:ext cx="7883134" cy="788313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8"/>
              <a:stretch>
                <a:fillRect l="-24891" t="0" r="-24891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true" rot="-3107602">
            <a:off x="-1780787" y="-1649759"/>
            <a:ext cx="7082464" cy="5356918"/>
          </a:xfrm>
          <a:custGeom>
            <a:avLst/>
            <a:gdLst/>
            <a:ahLst/>
            <a:cxnLst/>
            <a:rect r="r" b="b" t="t" l="l"/>
            <a:pathLst>
              <a:path h="5356918" w="7082464">
                <a:moveTo>
                  <a:pt x="0" y="5356918"/>
                </a:moveTo>
                <a:lnTo>
                  <a:pt x="7082463" y="5356918"/>
                </a:lnTo>
                <a:lnTo>
                  <a:pt x="7082463" y="0"/>
                </a:lnTo>
                <a:lnTo>
                  <a:pt x="0" y="0"/>
                </a:lnTo>
                <a:lnTo>
                  <a:pt x="0" y="535691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9544050"/>
            <a:ext cx="473857" cy="47385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71556" y="9544050"/>
            <a:ext cx="473857" cy="47385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65629" y="9544050"/>
            <a:ext cx="2342856" cy="473857"/>
            <a:chOff x="0" y="0"/>
            <a:chExt cx="617048" cy="124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7048" cy="124802"/>
            </a:xfrm>
            <a:custGeom>
              <a:avLst/>
              <a:gdLst/>
              <a:ahLst/>
              <a:cxnLst/>
              <a:rect r="r" b="b" t="t" l="l"/>
              <a:pathLst>
                <a:path h="124802" w="617048">
                  <a:moveTo>
                    <a:pt x="0" y="0"/>
                  </a:moveTo>
                  <a:lnTo>
                    <a:pt x="617048" y="0"/>
                  </a:lnTo>
                  <a:lnTo>
                    <a:pt x="617048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617048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701935" y="9544050"/>
            <a:ext cx="473857" cy="47385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790205" y="9544050"/>
            <a:ext cx="473857" cy="47385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938863" y="9544050"/>
            <a:ext cx="1088270" cy="473857"/>
            <a:chOff x="0" y="0"/>
            <a:chExt cx="286623" cy="1248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6623" cy="124802"/>
            </a:xfrm>
            <a:custGeom>
              <a:avLst/>
              <a:gdLst/>
              <a:ahLst/>
              <a:cxnLst/>
              <a:rect r="r" b="b" t="t" l="l"/>
              <a:pathLst>
                <a:path h="124802" w="286623">
                  <a:moveTo>
                    <a:pt x="0" y="0"/>
                  </a:moveTo>
                  <a:lnTo>
                    <a:pt x="286623" y="0"/>
                  </a:lnTo>
                  <a:lnTo>
                    <a:pt x="28662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9525"/>
              <a:ext cx="286623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674905" y="9544050"/>
            <a:ext cx="473857" cy="473857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139238" y="9544050"/>
            <a:ext cx="473857" cy="47385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911834" y="9544050"/>
            <a:ext cx="464332" cy="473857"/>
            <a:chOff x="0" y="0"/>
            <a:chExt cx="122293" cy="12480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2293" cy="124802"/>
            </a:xfrm>
            <a:custGeom>
              <a:avLst/>
              <a:gdLst/>
              <a:ahLst/>
              <a:cxnLst/>
              <a:rect r="r" b="b" t="t" l="l"/>
              <a:pathLst>
                <a:path h="124802" w="122293">
                  <a:moveTo>
                    <a:pt x="0" y="0"/>
                  </a:moveTo>
                  <a:lnTo>
                    <a:pt x="122293" y="0"/>
                  </a:lnTo>
                  <a:lnTo>
                    <a:pt x="122293" y="124802"/>
                  </a:lnTo>
                  <a:lnTo>
                    <a:pt x="0" y="124802"/>
                  </a:lnTo>
                  <a:close/>
                </a:path>
              </a:pathLst>
            </a:custGeom>
            <a:solidFill>
              <a:srgbClr val="24225C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"/>
              <a:ext cx="122293" cy="1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8973740" y="9648895"/>
            <a:ext cx="350045" cy="281309"/>
          </a:xfrm>
          <a:custGeom>
            <a:avLst/>
            <a:gdLst/>
            <a:ahLst/>
            <a:cxnLst/>
            <a:rect r="r" b="b" t="t" l="l"/>
            <a:pathLst>
              <a:path h="281309" w="350045">
                <a:moveTo>
                  <a:pt x="0" y="0"/>
                </a:moveTo>
                <a:lnTo>
                  <a:pt x="350045" y="0"/>
                </a:lnTo>
                <a:lnTo>
                  <a:pt x="350045" y="281309"/>
                </a:lnTo>
                <a:lnTo>
                  <a:pt x="0" y="2813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5938863" y="1577759"/>
            <a:ext cx="969941" cy="1011673"/>
          </a:xfrm>
          <a:custGeom>
            <a:avLst/>
            <a:gdLst/>
            <a:ahLst/>
            <a:cxnLst/>
            <a:rect r="r" b="b" t="t" l="l"/>
            <a:pathLst>
              <a:path h="1011673" w="969941">
                <a:moveTo>
                  <a:pt x="0" y="0"/>
                </a:moveTo>
                <a:lnTo>
                  <a:pt x="969942" y="0"/>
                </a:lnTo>
                <a:lnTo>
                  <a:pt x="969942" y="1011673"/>
                </a:lnTo>
                <a:lnTo>
                  <a:pt x="0" y="10116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9934039" y="1741707"/>
            <a:ext cx="677215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6999">
                <a:solidFill>
                  <a:srgbClr val="24225C"/>
                </a:solidFill>
                <a:latin typeface="Assistant Bold"/>
              </a:rPr>
              <a:t>Conclusion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53218" y="9622229"/>
            <a:ext cx="2355266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EFEFE"/>
                </a:solidFill>
                <a:latin typeface="Kollektif Bold"/>
              </a:rPr>
              <a:t>ENAA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938863" y="9622229"/>
            <a:ext cx="1088270" cy="30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Kollektif"/>
              </a:rPr>
              <a:t>05/05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72213" y="3253040"/>
            <a:ext cx="6248885" cy="503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799">
                <a:solidFill>
                  <a:srgbClr val="24225C"/>
                </a:solidFill>
                <a:latin typeface="Barlow"/>
              </a:rPr>
              <a:t>   Ce projet a permis d'évaluer les compétences du candidat en intégration web, en mettant l'accent sur sa capacité à reproduire fidèlement un design de maquette à partir de Figma en utilisant uniquement HTML et CSS. L'analyse de la précision de la reproduction, du respect des spécifications et de la qualité du code a fourni des indications précieuses sur ses compétences en développement web.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DAF-EXxU7uk</dc:identifier>
  <dcterms:modified xsi:type="dcterms:W3CDTF">2011-08-01T06:04:30Z</dcterms:modified>
  <cp:revision>1</cp:revision>
  <dc:title>Corporate Start Up Investor Pitch Presentation Deck</dc:title>
</cp:coreProperties>
</file>